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7"/>
    <p:restoredTop sz="94623"/>
  </p:normalViewPr>
  <p:slideViewPr>
    <p:cSldViewPr snapToGrid="0">
      <p:cViewPr varScale="1">
        <p:scale>
          <a:sx n="101" d="100"/>
          <a:sy n="101" d="100"/>
        </p:scale>
        <p:origin x="148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Madeline McNeeley</a:t>
            </a:r>
            <a:endParaRPr sz="1850" i="1" dirty="0"/>
          </a:p>
          <a:p>
            <a:pPr marL="0" lvl="0" indent="0" algn="l" rtl="0">
              <a:lnSpc>
                <a:spcPct val="70000"/>
              </a:lnSpc>
              <a:spcBef>
                <a:spcPts val="1000"/>
              </a:spcBef>
              <a:spcAft>
                <a:spcPts val="0"/>
              </a:spcAft>
              <a:buSzPts val="1850"/>
              <a:buNone/>
            </a:pPr>
            <a:r>
              <a:rPr lang="en-US" i="1" dirty="0"/>
              <a:t>Threat Analysis: Memory Protection and Static Assertions</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523C9B4A-2C63-DDC8-4027-8BF3F320A8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73"/>
    </mc:Choice>
    <mc:Fallback>
      <p:transition spd="slow" advTm="6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DEA6-7C20-F2AE-43F5-10625859B67E}"/>
              </a:ext>
            </a:extLst>
          </p:cNvPr>
          <p:cNvSpPr>
            <a:spLocks noGrp="1"/>
          </p:cNvSpPr>
          <p:nvPr>
            <p:ph type="title"/>
          </p:nvPr>
        </p:nvSpPr>
        <p:spPr/>
        <p:txBody>
          <a:bodyPr/>
          <a:lstStyle/>
          <a:p>
            <a:r>
              <a:rPr lang="en-US" dirty="0"/>
              <a:t>Unit testing: Negative testing 1</a:t>
            </a:r>
          </a:p>
        </p:txBody>
      </p:sp>
      <p:pic>
        <p:nvPicPr>
          <p:cNvPr id="4" name="Picture 3">
            <a:extLst>
              <a:ext uri="{FF2B5EF4-FFF2-40B4-BE49-F238E27FC236}">
                <a16:creationId xmlns:a16="http://schemas.microsoft.com/office/drawing/2014/main" id="{29FC6190-7F7B-96CB-6DA5-B9EBCEE4735D}"/>
              </a:ext>
            </a:extLst>
          </p:cNvPr>
          <p:cNvPicPr>
            <a:picLocks noChangeAspect="1"/>
          </p:cNvPicPr>
          <p:nvPr/>
        </p:nvPicPr>
        <p:blipFill>
          <a:blip r:embed="rId4"/>
          <a:stretch>
            <a:fillRect/>
          </a:stretch>
        </p:blipFill>
        <p:spPr>
          <a:xfrm>
            <a:off x="1993900" y="2342281"/>
            <a:ext cx="7772400" cy="2173437"/>
          </a:xfrm>
          <a:prstGeom prst="rect">
            <a:avLst/>
          </a:prstGeom>
        </p:spPr>
      </p:pic>
      <p:pic>
        <p:nvPicPr>
          <p:cNvPr id="6" name="Audio 5">
            <a:hlinkClick r:id="" action="ppaction://media"/>
            <a:extLst>
              <a:ext uri="{FF2B5EF4-FFF2-40B4-BE49-F238E27FC236}">
                <a16:creationId xmlns:a16="http://schemas.microsoft.com/office/drawing/2014/main" id="{457AFE3F-96DE-0F2F-B4EA-813CD0CA0A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91607437"/>
      </p:ext>
    </p:extLst>
  </p:cSld>
  <p:clrMapOvr>
    <a:masterClrMapping/>
  </p:clrMapOvr>
  <mc:AlternateContent xmlns:mc="http://schemas.openxmlformats.org/markup-compatibility/2006">
    <mc:Choice xmlns:p14="http://schemas.microsoft.com/office/powerpoint/2010/main" Requires="p14">
      <p:transition spd="slow" p14:dur="2000" advTm="19866"/>
    </mc:Choice>
    <mc:Fallback>
      <p:transition spd="slow" advTm="19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7092-8DC0-3A4A-9969-5B0DBEB24015}"/>
              </a:ext>
            </a:extLst>
          </p:cNvPr>
          <p:cNvSpPr>
            <a:spLocks noGrp="1"/>
          </p:cNvSpPr>
          <p:nvPr>
            <p:ph type="title"/>
          </p:nvPr>
        </p:nvSpPr>
        <p:spPr/>
        <p:txBody>
          <a:bodyPr/>
          <a:lstStyle/>
          <a:p>
            <a:r>
              <a:rPr lang="en-US" dirty="0"/>
              <a:t>Unit testing: Negative testing 2</a:t>
            </a:r>
          </a:p>
        </p:txBody>
      </p:sp>
      <p:pic>
        <p:nvPicPr>
          <p:cNvPr id="4" name="Picture 3">
            <a:extLst>
              <a:ext uri="{FF2B5EF4-FFF2-40B4-BE49-F238E27FC236}">
                <a16:creationId xmlns:a16="http://schemas.microsoft.com/office/drawing/2014/main" id="{C8D00B72-DAF6-A258-31C3-2A9A4E069A8C}"/>
              </a:ext>
            </a:extLst>
          </p:cNvPr>
          <p:cNvPicPr>
            <a:picLocks noChangeAspect="1"/>
          </p:cNvPicPr>
          <p:nvPr/>
        </p:nvPicPr>
        <p:blipFill>
          <a:blip r:embed="rId4"/>
          <a:stretch>
            <a:fillRect/>
          </a:stretch>
        </p:blipFill>
        <p:spPr>
          <a:xfrm>
            <a:off x="1968500" y="2823263"/>
            <a:ext cx="7772400" cy="1516274"/>
          </a:xfrm>
          <a:prstGeom prst="rect">
            <a:avLst/>
          </a:prstGeom>
        </p:spPr>
      </p:pic>
      <p:pic>
        <p:nvPicPr>
          <p:cNvPr id="5" name="Audio 4">
            <a:hlinkClick r:id="" action="ppaction://media"/>
            <a:extLst>
              <a:ext uri="{FF2B5EF4-FFF2-40B4-BE49-F238E27FC236}">
                <a16:creationId xmlns:a16="http://schemas.microsoft.com/office/drawing/2014/main" id="{FE63E81F-E0C1-DD34-0D4B-1EE5422DA7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9375382"/>
      </p:ext>
    </p:extLst>
  </p:cSld>
  <p:clrMapOvr>
    <a:masterClrMapping/>
  </p:clrMapOvr>
  <mc:AlternateContent xmlns:mc="http://schemas.openxmlformats.org/markup-compatibility/2006">
    <mc:Choice xmlns:p14="http://schemas.microsoft.com/office/powerpoint/2010/main" Requires="p14">
      <p:transition spd="slow" p14:dur="2000" advTm="10135"/>
    </mc:Choice>
    <mc:Fallback>
      <p:transition spd="slow" advTm="10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D13689B-F61C-C9D2-A646-3AF1B352FA8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881"/>
    </mc:Choice>
    <mc:Fallback>
      <p:transition spd="slow" advTm="46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Static testing: CPP Checker, </a:t>
            </a:r>
            <a:r>
              <a:rPr lang="en-US" dirty="0" err="1"/>
              <a:t>ClangTidy</a:t>
            </a:r>
            <a:endParaRPr lang="en-US" dirty="0"/>
          </a:p>
          <a:p>
            <a:pPr marL="685800" lvl="1" indent="-228600" algn="l" rtl="0">
              <a:lnSpc>
                <a:spcPct val="90000"/>
              </a:lnSpc>
              <a:spcBef>
                <a:spcPts val="0"/>
              </a:spcBef>
              <a:spcAft>
                <a:spcPts val="0"/>
              </a:spcAft>
              <a:buClr>
                <a:schemeClr val="lt1"/>
              </a:buClr>
              <a:buSzPts val="2000"/>
              <a:buChar char="•"/>
            </a:pPr>
            <a:r>
              <a:rPr lang="en-US" dirty="0"/>
              <a:t>Containers: Docker</a:t>
            </a:r>
          </a:p>
          <a:p>
            <a:pPr marL="685800" lvl="1" indent="-228600" algn="l" rtl="0">
              <a:lnSpc>
                <a:spcPct val="90000"/>
              </a:lnSpc>
              <a:spcBef>
                <a:spcPts val="0"/>
              </a:spcBef>
              <a:spcAft>
                <a:spcPts val="0"/>
              </a:spcAft>
              <a:buClr>
                <a:schemeClr val="lt1"/>
              </a:buClr>
              <a:buSzPts val="2000"/>
              <a:buChar char="•"/>
            </a:pPr>
            <a:r>
              <a:rPr lang="en-US" dirty="0"/>
              <a:t>Unit testing: </a:t>
            </a:r>
            <a:r>
              <a:rPr lang="en-US" dirty="0" err="1"/>
              <a:t>Gtest</a:t>
            </a:r>
            <a:endParaRPr lang="en-US" dirty="0"/>
          </a:p>
          <a:p>
            <a:pPr marL="685800" lvl="1" indent="-228600" algn="l" rtl="0">
              <a:lnSpc>
                <a:spcPct val="90000"/>
              </a:lnSpc>
              <a:spcBef>
                <a:spcPts val="0"/>
              </a:spcBef>
              <a:spcAft>
                <a:spcPts val="0"/>
              </a:spcAft>
              <a:buClr>
                <a:schemeClr val="lt1"/>
              </a:buClr>
              <a:buSzPts val="2000"/>
              <a:buChar char="•"/>
            </a:pPr>
            <a:r>
              <a:rPr lang="en-US" dirty="0"/>
              <a:t>API testing: Postman</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7EC7C96-92F2-32C5-B47D-F9D61A6E42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721"/>
    </mc:Choice>
    <mc:Fallback>
      <p:transition spd="slow" advTm="29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Security breaches become more expensive the longer it takes to identify and address them. This cost can include:</a:t>
            </a:r>
          </a:p>
          <a:p>
            <a:pPr marL="228600" lvl="0" indent="-228600" algn="l" rtl="0">
              <a:lnSpc>
                <a:spcPct val="90000"/>
              </a:lnSpc>
              <a:spcBef>
                <a:spcPts val="0"/>
              </a:spcBef>
              <a:spcAft>
                <a:spcPts val="0"/>
              </a:spcAft>
              <a:buClr>
                <a:schemeClr val="lt1"/>
              </a:buClr>
              <a:buSzPts val="2000"/>
              <a:buChar char="•"/>
            </a:pPr>
            <a:r>
              <a:rPr lang="en-US" sz="2000" dirty="0"/>
              <a:t>loss of data,</a:t>
            </a:r>
          </a:p>
          <a:p>
            <a:pPr marL="228600" lvl="0" indent="-228600" algn="l" rtl="0">
              <a:lnSpc>
                <a:spcPct val="90000"/>
              </a:lnSpc>
              <a:spcBef>
                <a:spcPts val="0"/>
              </a:spcBef>
              <a:spcAft>
                <a:spcPts val="0"/>
              </a:spcAft>
              <a:buClr>
                <a:schemeClr val="lt1"/>
              </a:buClr>
              <a:buSzPts val="2000"/>
              <a:buChar char="•"/>
            </a:pPr>
            <a:r>
              <a:rPr lang="en-US" sz="2000" dirty="0"/>
              <a:t> loss of intellectual property, </a:t>
            </a:r>
          </a:p>
          <a:p>
            <a:pPr marL="228600" lvl="0" indent="-228600" algn="l" rtl="0">
              <a:lnSpc>
                <a:spcPct val="90000"/>
              </a:lnSpc>
              <a:spcBef>
                <a:spcPts val="0"/>
              </a:spcBef>
              <a:spcAft>
                <a:spcPts val="0"/>
              </a:spcAft>
              <a:buClr>
                <a:schemeClr val="lt1"/>
              </a:buClr>
              <a:buSzPts val="2000"/>
              <a:buChar char="•"/>
            </a:pPr>
            <a:r>
              <a:rPr lang="en-US" sz="2000" dirty="0"/>
              <a:t>loss of clients/client trust, </a:t>
            </a:r>
          </a:p>
          <a:p>
            <a:pPr marL="228600" lvl="0" indent="-228600" algn="l" rtl="0">
              <a:lnSpc>
                <a:spcPct val="90000"/>
              </a:lnSpc>
              <a:spcBef>
                <a:spcPts val="0"/>
              </a:spcBef>
              <a:spcAft>
                <a:spcPts val="0"/>
              </a:spcAft>
              <a:buClr>
                <a:schemeClr val="lt1"/>
              </a:buClr>
              <a:buSzPts val="2000"/>
              <a:buChar char="•"/>
            </a:pPr>
            <a:r>
              <a:rPr lang="en-US" sz="2000" dirty="0"/>
              <a:t>lost time for fixing, </a:t>
            </a:r>
          </a:p>
          <a:p>
            <a:pPr marL="228600" lvl="0" indent="-228600" algn="l" rtl="0">
              <a:lnSpc>
                <a:spcPct val="90000"/>
              </a:lnSpc>
              <a:spcBef>
                <a:spcPts val="0"/>
              </a:spcBef>
              <a:spcAft>
                <a:spcPts val="0"/>
              </a:spcAft>
              <a:buClr>
                <a:schemeClr val="lt1"/>
              </a:buClr>
              <a:buSzPts val="2000"/>
              <a:buChar char="•"/>
            </a:pPr>
            <a:r>
              <a:rPr lang="en-US" sz="2000" dirty="0"/>
              <a:t>lost wages due to service outages.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54570FE-597B-8D0F-46B0-26BDBB5F051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934"/>
    </mc:Choice>
    <mc:Fallback>
      <p:transition spd="slow" advTm="19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Implementing a </a:t>
            </a:r>
            <a:r>
              <a:rPr lang="en-US" dirty="0" err="1"/>
              <a:t>DiD</a:t>
            </a:r>
            <a:r>
              <a:rPr lang="en-US" dirty="0"/>
              <a:t> policy to ensure that, if one layer of security fails there is another one to stop an attack.</a:t>
            </a:r>
          </a:p>
          <a:p>
            <a:pPr marL="1143000" lvl="2" indent="-228600" algn="l" rtl="0">
              <a:lnSpc>
                <a:spcPct val="90000"/>
              </a:lnSpc>
              <a:spcBef>
                <a:spcPts val="0"/>
              </a:spcBef>
              <a:spcAft>
                <a:spcPts val="0"/>
              </a:spcAft>
              <a:buClr>
                <a:schemeClr val="lt1"/>
              </a:buClr>
              <a:buSzPts val="1800"/>
              <a:buChar char="•"/>
            </a:pPr>
            <a:r>
              <a:rPr lang="en-US" dirty="0"/>
              <a:t>Add authentication, </a:t>
            </a:r>
            <a:r>
              <a:rPr lang="en-US" dirty="0" err="1"/>
              <a:t>authoroization</a:t>
            </a:r>
            <a:r>
              <a:rPr lang="en-US" dirty="0"/>
              <a:t>, and accounting measures to know who has access to the system and which parts of the system. As well as a way to identify abnormal activity or use of the system.</a:t>
            </a:r>
          </a:p>
          <a:p>
            <a:pPr marL="1143000" lvl="2" indent="-228600" algn="l" rtl="0">
              <a:lnSpc>
                <a:spcPct val="90000"/>
              </a:lnSpc>
              <a:spcBef>
                <a:spcPts val="0"/>
              </a:spcBef>
              <a:spcAft>
                <a:spcPts val="0"/>
              </a:spcAft>
              <a:buClr>
                <a:schemeClr val="lt1"/>
              </a:buClr>
              <a:buSzPts val="1800"/>
              <a:buChar char="•"/>
            </a:pPr>
            <a:r>
              <a:rPr lang="en-US" dirty="0"/>
              <a:t>Encrypt data at every stage.</a:t>
            </a:r>
          </a:p>
          <a:p>
            <a:pPr marL="1143000" lvl="2" indent="-228600" algn="l" rtl="0">
              <a:lnSpc>
                <a:spcPct val="90000"/>
              </a:lnSpc>
              <a:spcBef>
                <a:spcPts val="0"/>
              </a:spcBef>
              <a:spcAft>
                <a:spcPts val="0"/>
              </a:spcAft>
              <a:buClr>
                <a:schemeClr val="lt1"/>
              </a:buClr>
              <a:buSzPts val="1800"/>
              <a:buChar char="•"/>
            </a:pPr>
            <a:r>
              <a:rPr lang="en-US" dirty="0"/>
              <a:t>Add various tools to identify vulnerabilities faster</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4FA15F7-03CF-2872-BDBA-7D65A73869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629"/>
    </mc:Choice>
    <mc:Fallback>
      <p:transition spd="slow" advTm="36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Authentication can prevent hackers from entering the system. </a:t>
            </a:r>
          </a:p>
          <a:p>
            <a:pPr marL="228600" lvl="0" indent="-228600" algn="l" rtl="0">
              <a:lnSpc>
                <a:spcPct val="90000"/>
              </a:lnSpc>
              <a:spcBef>
                <a:spcPts val="0"/>
              </a:spcBef>
              <a:spcAft>
                <a:spcPts val="0"/>
              </a:spcAft>
              <a:buClr>
                <a:schemeClr val="lt1"/>
              </a:buClr>
              <a:buSzPts val="2200"/>
              <a:buChar char="•"/>
            </a:pPr>
            <a:r>
              <a:rPr lang="en-US"/>
              <a:t>Authorization </a:t>
            </a:r>
            <a:r>
              <a:rPr lang="en-US" dirty="0"/>
              <a:t>can stop a hacker who has entered the system from gaining access of the whole system</a:t>
            </a:r>
            <a:r>
              <a:rPr lang="en-US"/>
              <a:t>. </a:t>
            </a:r>
          </a:p>
          <a:p>
            <a:pPr marL="228600" lvl="0" indent="-228600" algn="l" rtl="0">
              <a:lnSpc>
                <a:spcPct val="90000"/>
              </a:lnSpc>
              <a:spcBef>
                <a:spcPts val="0"/>
              </a:spcBef>
              <a:spcAft>
                <a:spcPts val="0"/>
              </a:spcAft>
              <a:buClr>
                <a:schemeClr val="lt1"/>
              </a:buClr>
              <a:buSzPts val="2200"/>
              <a:buChar char="•"/>
            </a:pPr>
            <a:r>
              <a:rPr lang="en-US"/>
              <a:t>Accounting </a:t>
            </a:r>
            <a:r>
              <a:rPr lang="en-US" dirty="0"/>
              <a:t>can help identify unusual activity if a breach has occurred.</a:t>
            </a:r>
          </a:p>
          <a:p>
            <a:pPr marL="228600" lvl="0" indent="-228600" algn="l" rtl="0">
              <a:lnSpc>
                <a:spcPct val="90000"/>
              </a:lnSpc>
              <a:spcBef>
                <a:spcPts val="0"/>
              </a:spcBef>
              <a:spcAft>
                <a:spcPts val="0"/>
              </a:spcAft>
              <a:buClr>
                <a:schemeClr val="lt1"/>
              </a:buClr>
              <a:buSzPts val="2200"/>
              <a:buChar char="•"/>
            </a:pPr>
            <a:r>
              <a:rPr lang="en-US" dirty="0"/>
              <a:t>Adding security earlier in the development process and adding unit testing and static testing in the development stage can help prevent gaps in security.</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12E83F7-C5F1-6008-7224-7F2CC707191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564"/>
    </mc:Choice>
    <mc:Fallback>
      <p:transition spd="slow" advTm="33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Seacord</a:t>
            </a:r>
            <a:r>
              <a:rPr lang="en-US" dirty="0"/>
              <a:t>, R. C. (2013). Secure Coding in C and C++ (2nd ed.). Pearson Technology Group. https://</a:t>
            </a:r>
            <a:r>
              <a:rPr lang="en-US" dirty="0" err="1"/>
              <a:t>bookshelf.vitalsource.com</a:t>
            </a:r>
            <a:r>
              <a:rPr lang="en-US" dirty="0"/>
              <a:t>/books/9780132981972</a:t>
            </a: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dirty="0"/>
              <a:t>Defense in Depth is a technique that adds security measures in a layered fashion in order to protect the device, network, and sensitive data from malicious attacks. </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3251199"/>
            <a:ext cx="5856357" cy="338540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3F9A5CC-404A-6171-B81F-8868968D29F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400"/>
    </mc:Choice>
    <mc:Fallback>
      <p:transition spd="slow" advTm="19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979259357"/>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Memory Protection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P18</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P1</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Assertions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53478F30-7013-20DE-A002-48750F263D1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99"/>
    </mc:Choice>
    <mc:Fallback>
      <p:transition spd="slow" advTm="24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t>Validate Input Data STR50-CPP </a:t>
            </a:r>
          </a:p>
          <a:p>
            <a:pPr marL="228600" indent="-228600">
              <a:spcBef>
                <a:spcPts val="0"/>
              </a:spcBef>
              <a:buSzPts val="2200"/>
            </a:pPr>
            <a:r>
              <a:rPr lang="en-US" dirty="0"/>
              <a:t>Heed Compiler Warnings  - MEM52-CPP </a:t>
            </a:r>
          </a:p>
          <a:p>
            <a:pPr marL="228600" indent="-228600">
              <a:spcBef>
                <a:spcPts val="0"/>
              </a:spcBef>
              <a:buSzPts val="2200"/>
            </a:pPr>
            <a:r>
              <a:rPr lang="en-US" dirty="0"/>
              <a:t>Architect and Design for Security Policies </a:t>
            </a:r>
          </a:p>
          <a:p>
            <a:pPr marL="228600" indent="-228600">
              <a:spcBef>
                <a:spcPts val="0"/>
              </a:spcBef>
              <a:buSzPts val="2200"/>
            </a:pPr>
            <a:r>
              <a:rPr lang="en-US" dirty="0"/>
              <a:t>Keep It Simple EXP63-CPP </a:t>
            </a:r>
          </a:p>
          <a:p>
            <a:pPr marL="228600" indent="-228600">
              <a:spcBef>
                <a:spcPts val="0"/>
              </a:spcBef>
              <a:buSzPts val="2200"/>
            </a:pPr>
            <a:r>
              <a:rPr lang="en-US" dirty="0"/>
              <a:t>Default Deny EXP63-CPP , DCL03-C </a:t>
            </a:r>
          </a:p>
          <a:p>
            <a:pPr marL="228600" indent="-228600">
              <a:spcBef>
                <a:spcPts val="0"/>
              </a:spcBef>
              <a:buSzPts val="2200"/>
            </a:pPr>
            <a:r>
              <a:rPr lang="en-US" dirty="0"/>
              <a:t>Adhere to the Principle of Least Privilege INT50-CPP </a:t>
            </a:r>
          </a:p>
          <a:p>
            <a:pPr marL="228600" indent="-228600">
              <a:spcBef>
                <a:spcPts val="0"/>
              </a:spcBef>
              <a:buSzPts val="2200"/>
            </a:pPr>
            <a:r>
              <a:rPr lang="en-US" dirty="0"/>
              <a:t>Sanitize Data Sent to Other Systems STR02-C </a:t>
            </a:r>
          </a:p>
          <a:p>
            <a:pPr marL="228600" indent="-228600">
              <a:spcBef>
                <a:spcPts val="0"/>
              </a:spcBef>
              <a:buSzPts val="2200"/>
            </a:pPr>
            <a:r>
              <a:rPr lang="en-US" dirty="0"/>
              <a:t>Practice Defense in Depth FIO51-CPP </a:t>
            </a:r>
          </a:p>
          <a:p>
            <a:pPr marL="228600" indent="-228600">
              <a:spcBef>
                <a:spcPts val="0"/>
              </a:spcBef>
              <a:buSzPts val="2200"/>
            </a:pPr>
            <a:r>
              <a:rPr lang="en-US" dirty="0"/>
              <a:t>Use Effective Quality Assurance Techniques MSC52-CPP </a:t>
            </a:r>
          </a:p>
          <a:p>
            <a:pPr marL="228600" indent="-228600">
              <a:spcBef>
                <a:spcPts val="0"/>
              </a:spcBef>
              <a:buSzPts val="2200"/>
            </a:pPr>
            <a:r>
              <a:rPr lang="en-US" dirty="0"/>
              <a:t>Adopt a Secure Coding Standard FIO51-CPP, MSC52-CPP </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8F56ED8-BC7C-2A16-D367-5539D692C1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444"/>
    </mc:Choice>
    <mc:Fallback>
      <p:transition spd="slow" advTm="19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dirty="0"/>
              <a:t>Memory Protection</a:t>
            </a:r>
          </a:p>
          <a:p>
            <a:pPr marL="228600" lvl="0" indent="-228600" algn="l" rtl="0">
              <a:lnSpc>
                <a:spcPct val="90000"/>
              </a:lnSpc>
              <a:spcBef>
                <a:spcPts val="0"/>
              </a:spcBef>
              <a:spcAft>
                <a:spcPts val="0"/>
              </a:spcAft>
              <a:buClr>
                <a:schemeClr val="lt1"/>
              </a:buClr>
              <a:buSzPts val="2000"/>
              <a:buChar char="•"/>
            </a:pPr>
            <a:r>
              <a:rPr lang="en-US" sz="2000" dirty="0"/>
              <a:t>Data Type</a:t>
            </a:r>
          </a:p>
          <a:p>
            <a:pPr marL="228600" lvl="0" indent="-228600" algn="l" rtl="0">
              <a:lnSpc>
                <a:spcPct val="90000"/>
              </a:lnSpc>
              <a:spcBef>
                <a:spcPts val="0"/>
              </a:spcBef>
              <a:spcAft>
                <a:spcPts val="0"/>
              </a:spcAft>
              <a:buClr>
                <a:schemeClr val="lt1"/>
              </a:buClr>
              <a:buSzPts val="2000"/>
              <a:buChar char="•"/>
            </a:pPr>
            <a:r>
              <a:rPr lang="en-US" dirty="0"/>
              <a:t>Data Value</a:t>
            </a:r>
          </a:p>
          <a:p>
            <a:pPr marL="228600" lvl="0" indent="-228600" algn="l" rtl="0">
              <a:lnSpc>
                <a:spcPct val="90000"/>
              </a:lnSpc>
              <a:spcBef>
                <a:spcPts val="0"/>
              </a:spcBef>
              <a:spcAft>
                <a:spcPts val="0"/>
              </a:spcAft>
              <a:buClr>
                <a:schemeClr val="lt1"/>
              </a:buClr>
              <a:buSzPts val="2000"/>
              <a:buChar char="•"/>
            </a:pPr>
            <a:r>
              <a:rPr lang="en-US" dirty="0"/>
              <a:t>String Correctness</a:t>
            </a:r>
          </a:p>
          <a:p>
            <a:pPr marL="228600" lvl="0" indent="-228600" algn="l" rtl="0">
              <a:lnSpc>
                <a:spcPct val="90000"/>
              </a:lnSpc>
              <a:spcBef>
                <a:spcPts val="0"/>
              </a:spcBef>
              <a:spcAft>
                <a:spcPts val="0"/>
              </a:spcAft>
              <a:buClr>
                <a:schemeClr val="lt1"/>
              </a:buClr>
              <a:buSzPts val="2000"/>
              <a:buChar char="•"/>
            </a:pPr>
            <a:r>
              <a:rPr lang="en-US" dirty="0"/>
              <a:t>SQL Injection</a:t>
            </a:r>
          </a:p>
          <a:p>
            <a:pPr marL="228600" lvl="0" indent="-228600" algn="l" rtl="0">
              <a:lnSpc>
                <a:spcPct val="90000"/>
              </a:lnSpc>
              <a:spcBef>
                <a:spcPts val="0"/>
              </a:spcBef>
              <a:spcAft>
                <a:spcPts val="0"/>
              </a:spcAft>
              <a:buClr>
                <a:schemeClr val="lt1"/>
              </a:buClr>
              <a:buSzPts val="2000"/>
              <a:buChar char="•"/>
            </a:pPr>
            <a:r>
              <a:rPr lang="en-US" dirty="0"/>
              <a:t>Assertions</a:t>
            </a:r>
          </a:p>
          <a:p>
            <a:pPr marL="228600" lvl="0" indent="-228600" algn="l" rtl="0">
              <a:lnSpc>
                <a:spcPct val="90000"/>
              </a:lnSpc>
              <a:spcBef>
                <a:spcPts val="0"/>
              </a:spcBef>
              <a:spcAft>
                <a:spcPts val="0"/>
              </a:spcAft>
              <a:buClr>
                <a:schemeClr val="lt1"/>
              </a:buClr>
              <a:buSzPts val="2000"/>
              <a:buChar char="•"/>
            </a:pPr>
            <a:r>
              <a:rPr lang="en-US" dirty="0"/>
              <a:t>Exceptions</a:t>
            </a:r>
          </a:p>
          <a:p>
            <a:pPr marL="228600" lvl="0" indent="-228600" algn="l" rtl="0">
              <a:lnSpc>
                <a:spcPct val="90000"/>
              </a:lnSpc>
              <a:spcBef>
                <a:spcPts val="0"/>
              </a:spcBef>
              <a:spcAft>
                <a:spcPts val="0"/>
              </a:spcAft>
              <a:buClr>
                <a:schemeClr val="lt1"/>
              </a:buClr>
              <a:buSzPts val="2000"/>
              <a:buChar char="•"/>
            </a:pPr>
            <a:r>
              <a:rPr lang="en-US" dirty="0"/>
              <a:t>Declaration</a:t>
            </a:r>
          </a:p>
          <a:p>
            <a:pPr marL="228600" lvl="0" indent="-228600" algn="l" rtl="0">
              <a:lnSpc>
                <a:spcPct val="90000"/>
              </a:lnSpc>
              <a:spcBef>
                <a:spcPts val="0"/>
              </a:spcBef>
              <a:spcAft>
                <a:spcPts val="0"/>
              </a:spcAft>
              <a:buClr>
                <a:schemeClr val="lt1"/>
              </a:buClr>
              <a:buSzPts val="2000"/>
              <a:buChar char="•"/>
            </a:pPr>
            <a:r>
              <a:rPr lang="en-US" dirty="0"/>
              <a:t>Value-Returning Functions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74DE6D8-C37B-A760-A174-01BEF251685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583"/>
    </mc:Choice>
    <mc:Fallback>
      <p:transition spd="slow" advTm="13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400" dirty="0"/>
              <a:t>Encryption in rest - This type of encryption protects data storage. </a:t>
            </a:r>
          </a:p>
          <a:p>
            <a:pPr marL="228600" indent="-228600">
              <a:spcBef>
                <a:spcPts val="0"/>
              </a:spcBef>
              <a:buSzPts val="2000"/>
            </a:pPr>
            <a:endParaRPr lang="en-US" sz="2400" dirty="0"/>
          </a:p>
          <a:p>
            <a:pPr marL="228600" indent="-228600">
              <a:spcBef>
                <a:spcPts val="0"/>
              </a:spcBef>
              <a:buSzPts val="2000"/>
            </a:pPr>
            <a:r>
              <a:rPr lang="en-US" sz="2400" dirty="0"/>
              <a:t>Encryption at Flight - Protects data while it transfers locations. </a:t>
            </a:r>
          </a:p>
          <a:p>
            <a:pPr marL="228600" indent="-228600">
              <a:spcBef>
                <a:spcPts val="0"/>
              </a:spcBef>
              <a:buSzPts val="2000"/>
            </a:pPr>
            <a:endParaRPr lang="en-US" sz="2400" dirty="0"/>
          </a:p>
          <a:p>
            <a:pPr marL="228600" indent="-228600">
              <a:spcBef>
                <a:spcPts val="0"/>
              </a:spcBef>
              <a:buSzPts val="2000"/>
            </a:pPr>
            <a:r>
              <a:rPr lang="en-US" sz="2400" dirty="0"/>
              <a:t>Encryption in use - Protects data during CRUD operations</a:t>
            </a:r>
            <a:endParaRPr sz="24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AF5CF208-BC14-A27F-C269-7BF6259784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886"/>
    </mc:Choice>
    <mc:Fallback>
      <p:transition spd="slow" advTm="20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400"/>
            </a:pPr>
            <a:r>
              <a:rPr lang="en-US" dirty="0"/>
              <a:t>Authentication -  The process of verifying a user’s identity through credentials. </a:t>
            </a:r>
          </a:p>
          <a:p>
            <a:pPr marL="0" indent="0">
              <a:spcBef>
                <a:spcPts val="0"/>
              </a:spcBef>
              <a:buSzPts val="2400"/>
              <a:buNone/>
            </a:pPr>
            <a:endParaRPr lang="en-US" dirty="0"/>
          </a:p>
          <a:p>
            <a:pPr marL="228600" indent="-228600">
              <a:spcBef>
                <a:spcPts val="0"/>
              </a:spcBef>
              <a:buSzPts val="2400"/>
            </a:pPr>
            <a:r>
              <a:rPr lang="en-US" dirty="0"/>
              <a:t>Authorization – The security policy that verifies what access and permissions a new or existing user has to the system.</a:t>
            </a:r>
          </a:p>
          <a:p>
            <a:pPr marL="0" indent="0">
              <a:spcBef>
                <a:spcPts val="0"/>
              </a:spcBef>
              <a:buSzPts val="2400"/>
              <a:buNone/>
            </a:pPr>
            <a:endParaRPr lang="en-US" dirty="0"/>
          </a:p>
          <a:p>
            <a:pPr marL="228600" indent="-228600">
              <a:spcBef>
                <a:spcPts val="0"/>
              </a:spcBef>
              <a:buSzPts val="2400"/>
            </a:pPr>
            <a:r>
              <a:rPr lang="en-US" dirty="0"/>
              <a:t>Accounting - the policy that refers to the act of keeping track of changes that happen within the system.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2BB8D12-7BAA-87A2-05AC-3D0D97E1A48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001"/>
    </mc:Choice>
    <mc:Fallback>
      <p:transition spd="slow" advTm="29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Positive testing 1</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Picture 9">
            <a:extLst>
              <a:ext uri="{FF2B5EF4-FFF2-40B4-BE49-F238E27FC236}">
                <a16:creationId xmlns:a16="http://schemas.microsoft.com/office/drawing/2014/main" id="{CD18A4D1-9972-F3AC-1E8E-83C8B8A04D5C}"/>
              </a:ext>
            </a:extLst>
          </p:cNvPr>
          <p:cNvPicPr>
            <a:picLocks noChangeAspect="1"/>
          </p:cNvPicPr>
          <p:nvPr/>
        </p:nvPicPr>
        <p:blipFill>
          <a:blip r:embed="rId7"/>
          <a:stretch>
            <a:fillRect/>
          </a:stretch>
        </p:blipFill>
        <p:spPr>
          <a:xfrm>
            <a:off x="2209800" y="2311400"/>
            <a:ext cx="7772400" cy="3429000"/>
          </a:xfrm>
          <a:prstGeom prst="rect">
            <a:avLst/>
          </a:prstGeom>
        </p:spPr>
      </p:pic>
      <p:pic>
        <p:nvPicPr>
          <p:cNvPr id="11" name="Audio 10">
            <a:hlinkClick r:id="" action="ppaction://media"/>
            <a:extLst>
              <a:ext uri="{FF2B5EF4-FFF2-40B4-BE49-F238E27FC236}">
                <a16:creationId xmlns:a16="http://schemas.microsoft.com/office/drawing/2014/main" id="{E335A4EC-2354-D2AB-D67F-8F76DDCBB3D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802"/>
    </mc:Choice>
    <mc:Fallback>
      <p:transition spd="slow" advTm="20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02EB-16C5-F7D4-6AC9-93C4AFB90393}"/>
              </a:ext>
            </a:extLst>
          </p:cNvPr>
          <p:cNvSpPr>
            <a:spLocks noGrp="1"/>
          </p:cNvSpPr>
          <p:nvPr>
            <p:ph type="title"/>
          </p:nvPr>
        </p:nvSpPr>
        <p:spPr/>
        <p:txBody>
          <a:bodyPr/>
          <a:lstStyle/>
          <a:p>
            <a:r>
              <a:rPr lang="en-US" dirty="0"/>
              <a:t>Unit testing: Positive testing 2</a:t>
            </a:r>
          </a:p>
        </p:txBody>
      </p:sp>
      <p:pic>
        <p:nvPicPr>
          <p:cNvPr id="4" name="Picture 3">
            <a:extLst>
              <a:ext uri="{FF2B5EF4-FFF2-40B4-BE49-F238E27FC236}">
                <a16:creationId xmlns:a16="http://schemas.microsoft.com/office/drawing/2014/main" id="{CC502C66-A7E9-BA25-9DE7-A11947309C62}"/>
              </a:ext>
            </a:extLst>
          </p:cNvPr>
          <p:cNvPicPr>
            <a:picLocks noChangeAspect="1"/>
          </p:cNvPicPr>
          <p:nvPr/>
        </p:nvPicPr>
        <p:blipFill>
          <a:blip r:embed="rId4"/>
          <a:stretch>
            <a:fillRect/>
          </a:stretch>
        </p:blipFill>
        <p:spPr>
          <a:xfrm>
            <a:off x="2806700" y="2194560"/>
            <a:ext cx="7772400" cy="3743441"/>
          </a:xfrm>
          <a:prstGeom prst="rect">
            <a:avLst/>
          </a:prstGeom>
        </p:spPr>
      </p:pic>
      <p:pic>
        <p:nvPicPr>
          <p:cNvPr id="5" name="Audio 4">
            <a:hlinkClick r:id="" action="ppaction://media"/>
            <a:extLst>
              <a:ext uri="{FF2B5EF4-FFF2-40B4-BE49-F238E27FC236}">
                <a16:creationId xmlns:a16="http://schemas.microsoft.com/office/drawing/2014/main" id="{0E96E545-D9A6-2FD2-1FB2-BD2FE27920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8043309"/>
      </p:ext>
    </p:extLst>
  </p:cSld>
  <p:clrMapOvr>
    <a:masterClrMapping/>
  </p:clrMapOvr>
  <mc:AlternateContent xmlns:mc="http://schemas.openxmlformats.org/markup-compatibility/2006">
    <mc:Choice xmlns:p14="http://schemas.microsoft.com/office/powerpoint/2010/main" Requires="p14">
      <p:transition spd="slow" p14:dur="2000" advTm="16857"/>
    </mc:Choice>
    <mc:Fallback>
      <p:transition spd="slow" advTm="16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8697</TotalTime>
  <Words>503</Words>
  <Application>Microsoft Macintosh PowerPoint</Application>
  <PresentationFormat>Widescreen</PresentationFormat>
  <Paragraphs>83</Paragraphs>
  <Slides>17</Slides>
  <Notes>14</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Positive testing 1</vt:lpstr>
      <vt:lpstr>Unit testing: Positive testing 2</vt:lpstr>
      <vt:lpstr>Unit testing: Negative testing 1</vt:lpstr>
      <vt:lpstr>Unit testing: Negative testing 2</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McNeeley, Madeline</cp:lastModifiedBy>
  <cp:revision>12</cp:revision>
  <dcterms:created xsi:type="dcterms:W3CDTF">2020-08-19T17:59:24Z</dcterms:created>
  <dcterms:modified xsi:type="dcterms:W3CDTF">2022-12-19T03:37:39Z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